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C</a:t>
            </a:r>
            <a:r>
              <a:rPr lang="en-US" dirty="0" smtClean="0"/>
              <a:t>oordination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One goal of DevOps is to minimize coordination in order to reduce the time to market</a:t>
            </a:r>
          </a:p>
          <a:p>
            <a:r>
              <a:rPr lang="en-US" dirty="0"/>
              <a:t>Two of the reasons to coordinate are, first, so that the pieces developed by the various teams will work together and, second, to avoid duplication of effort</a:t>
            </a:r>
          </a:p>
          <a:p>
            <a:r>
              <a:rPr lang="en-US" dirty="0"/>
              <a:t>Forms of Coordination</a:t>
            </a:r>
          </a:p>
          <a:p>
            <a:pPr lvl="1"/>
            <a:r>
              <a:rPr lang="en-US" dirty="0"/>
              <a:t>Direct—the individuals coordinating know each other (e.g., team members)</a:t>
            </a:r>
          </a:p>
          <a:p>
            <a:pPr lvl="1"/>
            <a:r>
              <a:rPr lang="en-US" dirty="0"/>
              <a:t>Indirect—the coordination mechanism is aimed at an audience known only by its characterization (e.g. Operators)</a:t>
            </a:r>
          </a:p>
          <a:p>
            <a:pPr lvl="1"/>
            <a:r>
              <a:rPr lang="en-US" dirty="0"/>
              <a:t>Persistent—the coordination artifacts are available after the moment of the coordination (e.g., documents, e-mail, bulletin boards)</a:t>
            </a:r>
          </a:p>
          <a:p>
            <a:pPr lvl="1"/>
            <a:r>
              <a:rPr lang="en-US" dirty="0"/>
              <a:t>Ephemeral—the coordination, per se, produces no artifacts (e.g., face to face meetings, conversations, telephone/video conferencing)</a:t>
            </a:r>
          </a:p>
          <a:p>
            <a:pPr lvl="1"/>
            <a:r>
              <a:rPr lang="en-US" dirty="0"/>
              <a:t>Synchronous—individuals are coordinating in real time, (e.g., face to face)</a:t>
            </a:r>
          </a:p>
          <a:p>
            <a:pPr lvl="1"/>
            <a:r>
              <a:rPr lang="en-US" dirty="0"/>
              <a:t>Asynchronous—individuals are not coordinating in real time (e.g., documents, e-mail)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Forms of Coordination</a:t>
            </a:r>
          </a:p>
        </p:txBody>
      </p:sp>
    </p:spTree>
    <p:extLst>
      <p:ext uri="{BB962C8B-B14F-4D97-AF65-F5344CB8AC3E}">
        <p14:creationId xmlns:p14="http://schemas.microsoft.com/office/powerpoint/2010/main" val="335338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</a:t>
            </a:r>
            <a:r>
              <a:rPr lang="en-US" dirty="0" smtClean="0"/>
              <a:t>Coordination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r>
              <a:rPr lang="en-US" dirty="0"/>
              <a:t>Team coordination mechanisms are of two types</a:t>
            </a:r>
          </a:p>
          <a:p>
            <a:pPr lvl="1"/>
            <a:r>
              <a:rPr lang="en-US" dirty="0"/>
              <a:t>Human Processes and </a:t>
            </a:r>
          </a:p>
          <a:p>
            <a:pPr lvl="1"/>
            <a:r>
              <a:rPr lang="en-US" dirty="0"/>
              <a:t>Automated Processes</a:t>
            </a:r>
          </a:p>
          <a:p>
            <a:r>
              <a:rPr lang="en-US" dirty="0"/>
              <a:t>The DevOps human processes are adopted from agile processes and are designed for high-bandwidth coordination with limited persistence</a:t>
            </a:r>
          </a:p>
          <a:p>
            <a:pPr lvl="1"/>
            <a:r>
              <a:rPr lang="en-US" dirty="0"/>
              <a:t>Examples: Stand-up meetings</a:t>
            </a:r>
          </a:p>
          <a:p>
            <a:r>
              <a:rPr lang="en-US" dirty="0"/>
              <a:t>Automated team coordination mechanisms are designed to protect team members from interference of their and others’ activities:</a:t>
            </a:r>
          </a:p>
          <a:p>
            <a:pPr lvl="1"/>
            <a:r>
              <a:rPr lang="en-US" dirty="0"/>
              <a:t>To automate repetitive tasks (continuous integration and deployment), </a:t>
            </a:r>
          </a:p>
          <a:p>
            <a:pPr lvl="1"/>
            <a:r>
              <a:rPr lang="en-US" dirty="0"/>
              <a:t>And to speed up error detection and reporting (automated unit, integration, acceptance, and live production tests)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Team coordination mechanisms </a:t>
            </a:r>
          </a:p>
        </p:txBody>
      </p:sp>
    </p:spTree>
    <p:extLst>
      <p:ext uri="{BB962C8B-B14F-4D97-AF65-F5344CB8AC3E}">
        <p14:creationId xmlns:p14="http://schemas.microsoft.com/office/powerpoint/2010/main" val="247815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Coordination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Coordination must occur with customers, stakeholders, other development teams, and operations. Therefore, DevOps processes attempt to minimize this coordination as much as possible</a:t>
            </a:r>
          </a:p>
          <a:p>
            <a:r>
              <a:rPr lang="en-US" dirty="0"/>
              <a:t>There are three types of cross-team coordination:</a:t>
            </a:r>
          </a:p>
          <a:p>
            <a:pPr lvl="1"/>
            <a:r>
              <a:rPr lang="en-US" dirty="0"/>
              <a:t>Upstream Coordination [with stakeholders and customers]</a:t>
            </a:r>
          </a:p>
          <a:p>
            <a:pPr lvl="1"/>
            <a:r>
              <a:rPr lang="en-US" dirty="0"/>
              <a:t>Downstream Coordination [with operations]</a:t>
            </a:r>
          </a:p>
          <a:p>
            <a:pPr lvl="1"/>
            <a:r>
              <a:rPr lang="en-US" dirty="0"/>
              <a:t>And Cross-Stream Coordination [with other development teams]</a:t>
            </a:r>
          </a:p>
          <a:p>
            <a:r>
              <a:rPr lang="en-US" dirty="0"/>
              <a:t>There are two reasons for a development team to coordinate with other development teams</a:t>
            </a:r>
          </a:p>
          <a:p>
            <a:pPr lvl="1"/>
            <a:r>
              <a:rPr lang="en-US" dirty="0"/>
              <a:t>To ensure that the code developed by one team works well with the code developed by another</a:t>
            </a:r>
          </a:p>
          <a:p>
            <a:pPr lvl="1"/>
            <a:r>
              <a:rPr lang="en-US" dirty="0"/>
              <a:t>And to avoid duplication of effort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Cross-team </a:t>
            </a:r>
            <a:r>
              <a:rPr lang="en-US" dirty="0" smtClean="0"/>
              <a:t>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DevOps Team </a:t>
            </a:r>
            <a:r>
              <a:rPr lang="en-US" dirty="0" smtClean="0"/>
              <a:t>Structure</a:t>
            </a:r>
          </a:p>
          <a:p>
            <a:r>
              <a:rPr lang="en-US" dirty="0"/>
              <a:t>Team Coordination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smtClean="0"/>
              <a:t>DevOps – People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size of the team should be relatively small</a:t>
            </a:r>
          </a:p>
          <a:p>
            <a:r>
              <a:rPr lang="en-US" dirty="0"/>
              <a:t>Amazon has a “two pizza rule”</a:t>
            </a:r>
          </a:p>
          <a:p>
            <a:r>
              <a:rPr lang="en-US" dirty="0"/>
              <a:t>That is, no team should be larger than can be fed from two pizzas</a:t>
            </a:r>
          </a:p>
          <a:p>
            <a:endParaRPr lang="en-US" dirty="0"/>
          </a:p>
          <a:p>
            <a:r>
              <a:rPr lang="en-US" dirty="0"/>
              <a:t>The advantages of small teams are</a:t>
            </a:r>
          </a:p>
          <a:p>
            <a:pPr lvl="1"/>
            <a:r>
              <a:rPr lang="en-US" dirty="0"/>
              <a:t>They can make decisions quickly</a:t>
            </a:r>
          </a:p>
          <a:p>
            <a:pPr lvl="1"/>
            <a:r>
              <a:rPr lang="en-US" dirty="0"/>
              <a:t>It is easier for individuals to express an opinion</a:t>
            </a:r>
          </a:p>
          <a:p>
            <a:pPr lvl="1"/>
            <a:r>
              <a:rPr lang="en-US" dirty="0"/>
              <a:t>It is easier for individuals to express an idea in front of a small group than in front of a large one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disadvantage</a:t>
            </a:r>
          </a:p>
          <a:p>
            <a:pPr lvl="1"/>
            <a:r>
              <a:rPr lang="en-US" dirty="0"/>
              <a:t>Some tasks are larger than can be accomplished by a small number of individuals</a:t>
            </a:r>
          </a:p>
          <a:p>
            <a:pPr lvl="1"/>
            <a:r>
              <a:rPr lang="en-US" dirty="0"/>
              <a:t>Task has to be broken up into smaller pieces</a:t>
            </a:r>
          </a:p>
          <a:p>
            <a:pPr lvl="1"/>
            <a:r>
              <a:rPr lang="en-US" dirty="0"/>
              <a:t>A small team, by necessity, works on a small amount of code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Team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rmAutofit/>
          </a:bodyPr>
          <a:lstStyle/>
          <a:p>
            <a:r>
              <a:rPr lang="en-US" dirty="0"/>
              <a:t>We will study roles in the team from Scott Ambler’s description of roles in an agile team</a:t>
            </a:r>
          </a:p>
          <a:p>
            <a:r>
              <a:rPr lang="en-US" dirty="0"/>
              <a:t>Team lead : </a:t>
            </a:r>
          </a:p>
          <a:p>
            <a:pPr lvl="1"/>
            <a:r>
              <a:rPr lang="en-US" dirty="0"/>
              <a:t>This role you can relate to “Scrum Master” of SCRUM TEAM.</a:t>
            </a:r>
          </a:p>
          <a:p>
            <a:pPr lvl="1"/>
            <a:r>
              <a:rPr lang="en-US" dirty="0"/>
              <a:t>Also you can relate to Project Lead</a:t>
            </a:r>
          </a:p>
          <a:p>
            <a:pPr lvl="1"/>
            <a:r>
              <a:rPr lang="en-US" dirty="0"/>
              <a:t>Is responsible:</a:t>
            </a:r>
          </a:p>
          <a:p>
            <a:pPr lvl="2"/>
            <a:r>
              <a:rPr lang="en-US" dirty="0"/>
              <a:t>For facilitating the team</a:t>
            </a:r>
          </a:p>
          <a:p>
            <a:pPr lvl="2"/>
            <a:r>
              <a:rPr lang="en-US" dirty="0"/>
              <a:t>Obtaining resources for it</a:t>
            </a:r>
          </a:p>
          <a:p>
            <a:pPr lvl="2"/>
            <a:r>
              <a:rPr lang="en-US" dirty="0"/>
              <a:t>And protecting it from problems</a:t>
            </a:r>
          </a:p>
          <a:p>
            <a:pPr lvl="1"/>
            <a:r>
              <a:rPr lang="en-US" dirty="0"/>
              <a:t>This role encompasses the soft skills of project management but not the technical ones such as planning and scheduling, activities which are better left to the team as a whole.</a:t>
            </a:r>
          </a:p>
          <a:p>
            <a:endParaRPr lang="en-US" dirty="0"/>
          </a:p>
          <a:p>
            <a:r>
              <a:rPr lang="en-US" dirty="0"/>
              <a:t>Team member</a:t>
            </a:r>
          </a:p>
          <a:p>
            <a:pPr lvl="1"/>
            <a:r>
              <a:rPr lang="en-US" dirty="0"/>
              <a:t>This role, sometimes referred to as developer or programmer</a:t>
            </a:r>
          </a:p>
          <a:p>
            <a:pPr lvl="1"/>
            <a:r>
              <a:rPr lang="en-US" dirty="0"/>
              <a:t>Is responsible for the creation and delivery of a system</a:t>
            </a:r>
          </a:p>
          <a:p>
            <a:pPr lvl="1"/>
            <a:r>
              <a:rPr lang="en-US" dirty="0"/>
              <a:t>This includes modeling, programming, testing, and release activities, as well as others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smtClean="0"/>
              <a:t>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0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rmAutofit/>
          </a:bodyPr>
          <a:lstStyle/>
          <a:p>
            <a:r>
              <a:rPr lang="en-US" dirty="0" smtClean="0"/>
              <a:t>Service </a:t>
            </a:r>
            <a:r>
              <a:rPr lang="en-US" dirty="0"/>
              <a:t>owner</a:t>
            </a:r>
          </a:p>
          <a:p>
            <a:r>
              <a:rPr lang="en-US" dirty="0"/>
              <a:t>Reliability engineer</a:t>
            </a:r>
          </a:p>
          <a:p>
            <a:r>
              <a:rPr lang="en-US" dirty="0"/>
              <a:t>Gatekeeper</a:t>
            </a:r>
          </a:p>
          <a:p>
            <a:r>
              <a:rPr lang="en-US" dirty="0"/>
              <a:t>And DevOps </a:t>
            </a:r>
            <a:r>
              <a:rPr lang="en-US" dirty="0" smtClean="0"/>
              <a:t>engineer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Additional roles</a:t>
            </a:r>
          </a:p>
        </p:txBody>
      </p:sp>
    </p:spTree>
    <p:extLst>
      <p:ext uri="{BB962C8B-B14F-4D97-AF65-F5344CB8AC3E}">
        <p14:creationId xmlns:p14="http://schemas.microsoft.com/office/powerpoint/2010/main" val="205281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rmAutofit/>
          </a:bodyPr>
          <a:lstStyle/>
          <a:p>
            <a:r>
              <a:rPr lang="en-US" dirty="0"/>
              <a:t>This role on the team responsible for outside coordination</a:t>
            </a:r>
          </a:p>
          <a:p>
            <a:r>
              <a:rPr lang="en-US" dirty="0"/>
              <a:t>The service owner participates:</a:t>
            </a:r>
          </a:p>
          <a:p>
            <a:pPr lvl="1"/>
            <a:r>
              <a:rPr lang="en-US" dirty="0"/>
              <a:t>System-wide requirements activities</a:t>
            </a:r>
          </a:p>
          <a:p>
            <a:pPr lvl="1"/>
            <a:r>
              <a:rPr lang="en-US" dirty="0"/>
              <a:t>Prioritizes work items for the team</a:t>
            </a:r>
          </a:p>
          <a:p>
            <a:pPr lvl="1"/>
            <a:r>
              <a:rPr lang="en-US" dirty="0"/>
              <a:t>And provides information both from the clients of the team’s service and about services provided to the team. </a:t>
            </a:r>
          </a:p>
          <a:p>
            <a:pPr lvl="1"/>
            <a:r>
              <a:rPr lang="en-US" dirty="0"/>
              <a:t>The requirements gathering and release planning activities for the next iteration can occur in parallel with the conception phase of the current iteration</a:t>
            </a:r>
          </a:p>
          <a:p>
            <a:pPr lvl="1"/>
            <a:r>
              <a:rPr lang="en-US" dirty="0"/>
              <a:t>The service owner maintains and communicates the vision for the service</a:t>
            </a:r>
          </a:p>
          <a:p>
            <a:pPr lvl="1"/>
            <a:r>
              <a:rPr lang="en-US" dirty="0"/>
              <a:t>That is, the vision involves the architecture of the overall system and the team’s role in that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Service Owner</a:t>
            </a:r>
          </a:p>
        </p:txBody>
      </p:sp>
    </p:spTree>
    <p:extLst>
      <p:ext uri="{BB962C8B-B14F-4D97-AF65-F5344CB8AC3E}">
        <p14:creationId xmlns:p14="http://schemas.microsoft.com/office/powerpoint/2010/main" val="38360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Reliability engineer monitors the service in the time period immediately subsequent to the deployment</a:t>
            </a:r>
          </a:p>
          <a:p>
            <a:r>
              <a:rPr lang="en-US" dirty="0"/>
              <a:t>Second, the reliability engineer is the point of contact for problems with the service during its execution</a:t>
            </a:r>
          </a:p>
          <a:p>
            <a:r>
              <a:rPr lang="en-US" dirty="0"/>
              <a:t>Google calls this role “Site Reliability Engineer.”</a:t>
            </a:r>
          </a:p>
          <a:p>
            <a:r>
              <a:rPr lang="en-US" dirty="0"/>
              <a:t>Once a problem occurs, the reliability engineer performs short-term analysis to diagnose, mitigate, and repair the problem</a:t>
            </a:r>
          </a:p>
          <a:p>
            <a:r>
              <a:rPr lang="en-US" dirty="0"/>
              <a:t>In any case, the reliability engineer has to be excellent at troubleshooting and diagnosis</a:t>
            </a:r>
          </a:p>
          <a:p>
            <a:r>
              <a:rPr lang="en-US" dirty="0"/>
              <a:t>The reliability engineer should discover or work with the team to discover the root cause of a problem</a:t>
            </a:r>
          </a:p>
          <a:p>
            <a:r>
              <a:rPr lang="en-US" dirty="0"/>
              <a:t>Increasingly, reliability engineers need to be competent developers, as they need to write high-quality programs to automate the repetitive part of the diagnosis, mitigation, and repair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Reliability </a:t>
            </a:r>
            <a:r>
              <a:rPr lang="en-US" dirty="0" smtClean="0"/>
              <a:t>Engineer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6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Structure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Gatekeeper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66" y="2209800"/>
            <a:ext cx="8517834" cy="37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4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>
            <a:normAutofit/>
          </a:bodyPr>
          <a:lstStyle/>
          <a:p>
            <a:r>
              <a:rPr lang="en-US" dirty="0"/>
              <a:t>The DevOps engineer role is responsible for the care and feeding of the various tools used in the DevOps tool chain</a:t>
            </a:r>
          </a:p>
          <a:p>
            <a:r>
              <a:rPr lang="en-US" dirty="0"/>
              <a:t>The DevOps engineer’s role, as are the tailoring of the tool for the development team and monitoring</a:t>
            </a:r>
          </a:p>
          <a:p>
            <a:r>
              <a:rPr lang="en-US" dirty="0"/>
              <a:t>The DevOps engineering role is inherent in automating the development and deployment pipeline</a:t>
            </a:r>
          </a:p>
          <a:p>
            <a:r>
              <a:rPr lang="en-US" dirty="0"/>
              <a:t>DevOps engineer also deals with configuration managements tools which are like Puppet, </a:t>
            </a:r>
            <a:r>
              <a:rPr lang="en-US" dirty="0" err="1"/>
              <a:t>Ansible</a:t>
            </a:r>
            <a:r>
              <a:rPr lang="en-US" dirty="0"/>
              <a:t> and Chef etc. </a:t>
            </a:r>
          </a:p>
          <a:p>
            <a:r>
              <a:rPr lang="en-US" dirty="0"/>
              <a:t>These configuration management solutions are applied to the source code for the service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DevOps </a:t>
            </a:r>
            <a:r>
              <a:rPr lang="en-US" dirty="0" smtClean="0"/>
              <a:t>Engineer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4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16</TotalTime>
  <Words>846</Words>
  <Application>Microsoft Office PowerPoint</Application>
  <PresentationFormat>Widescreen</PresentationFormat>
  <Paragraphs>106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Team Structure</vt:lpstr>
      <vt:lpstr>Team Structure</vt:lpstr>
      <vt:lpstr>Team Structure</vt:lpstr>
      <vt:lpstr>Team Structure</vt:lpstr>
      <vt:lpstr>Team Structure</vt:lpstr>
      <vt:lpstr>Team Structure</vt:lpstr>
      <vt:lpstr>Team Structure</vt:lpstr>
      <vt:lpstr>Team Coordination</vt:lpstr>
      <vt:lpstr>Team Coordination</vt:lpstr>
      <vt:lpstr>Team Coordination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4</cp:revision>
  <dcterms:created xsi:type="dcterms:W3CDTF">2019-03-26T09:58:30Z</dcterms:created>
  <dcterms:modified xsi:type="dcterms:W3CDTF">2019-03-28T08:02:43Z</dcterms:modified>
</cp:coreProperties>
</file>